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58" r:id="rId4"/>
    <p:sldId id="274" r:id="rId5"/>
    <p:sldId id="259" r:id="rId6"/>
    <p:sldId id="273" r:id="rId7"/>
    <p:sldId id="275" r:id="rId8"/>
    <p:sldId id="276" r:id="rId9"/>
    <p:sldId id="272" r:id="rId10"/>
    <p:sldId id="262" r:id="rId11"/>
    <p:sldId id="264" r:id="rId12"/>
    <p:sldId id="266" r:id="rId13"/>
    <p:sldId id="267" r:id="rId14"/>
    <p:sldId id="263" r:id="rId15"/>
    <p:sldId id="268" r:id="rId16"/>
    <p:sldId id="269" r:id="rId17"/>
    <p:sldId id="270" r:id="rId18"/>
    <p:sldId id="27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2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C3D8DD-BC61-4855-864B-60940A676F41}" type="datetimeFigureOut">
              <a:rPr lang="ru-RU" smtClean="0"/>
              <a:pPr/>
              <a:t>11.04.2016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049490-695C-493D-A8D2-C9C401C1622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C3D8DD-BC61-4855-864B-60940A676F41}" type="datetimeFigureOut">
              <a:rPr lang="ru-RU" smtClean="0"/>
              <a:pPr/>
              <a:t>11.04.2016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049490-695C-493D-A8D2-C9C401C1622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C3D8DD-BC61-4855-864B-60940A676F41}" type="datetimeFigureOut">
              <a:rPr lang="ru-RU" smtClean="0"/>
              <a:pPr/>
              <a:t>11.04.2016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049490-695C-493D-A8D2-C9C401C1622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C3D8DD-BC61-4855-864B-60940A676F41}" type="datetimeFigureOut">
              <a:rPr lang="ru-RU" smtClean="0"/>
              <a:pPr/>
              <a:t>11.04.2016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049490-695C-493D-A8D2-C9C401C1622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C3D8DD-BC61-4855-864B-60940A676F41}" type="datetimeFigureOut">
              <a:rPr lang="ru-RU" smtClean="0"/>
              <a:pPr/>
              <a:t>11.04.2016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049490-695C-493D-A8D2-C9C401C1622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C3D8DD-BC61-4855-864B-60940A676F41}" type="datetimeFigureOut">
              <a:rPr lang="ru-RU" smtClean="0"/>
              <a:pPr/>
              <a:t>11.04.2016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049490-695C-493D-A8D2-C9C401C1622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C3D8DD-BC61-4855-864B-60940A676F41}" type="datetimeFigureOut">
              <a:rPr lang="ru-RU" smtClean="0"/>
              <a:pPr/>
              <a:t>11.04.2016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4049490-695C-493D-A8D2-C9C401C1622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C3D8DD-BC61-4855-864B-60940A676F41}" type="datetimeFigureOut">
              <a:rPr lang="ru-RU" smtClean="0"/>
              <a:pPr/>
              <a:t>11.04.2016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4049490-695C-493D-A8D2-C9C401C1622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C3D8DD-BC61-4855-864B-60940A676F41}" type="datetimeFigureOut">
              <a:rPr lang="ru-RU" smtClean="0"/>
              <a:pPr/>
              <a:t>11.04.2016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4049490-695C-493D-A8D2-C9C401C1622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C3D8DD-BC61-4855-864B-60940A676F41}" type="datetimeFigureOut">
              <a:rPr lang="ru-RU" smtClean="0"/>
              <a:pPr/>
              <a:t>11.04.2016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049490-695C-493D-A8D2-C9C401C1622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C3D8DD-BC61-4855-864B-60940A676F41}" type="datetimeFigureOut">
              <a:rPr lang="ru-RU" smtClean="0"/>
              <a:pPr/>
              <a:t>11.04.2016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049490-695C-493D-A8D2-C9C401C1622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3D8DD-BC61-4855-864B-60940A676F41}" type="datetimeFigureOut">
              <a:rPr lang="ru-RU" smtClean="0"/>
              <a:pPr/>
              <a:t>11.04.2016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49490-695C-493D-A8D2-C9C401C1622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image" Target="../media/image35.gif"/><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4.png"/><Relationship Id="rId4" Type="http://schemas.openxmlformats.org/officeDocument/2006/relationships/image" Target="../media/image36.png"/><Relationship Id="rId9" Type="http://schemas.openxmlformats.org/officeDocument/2006/relationships/image" Target="../media/image39.gi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2.gif"/><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http://rodnaya-tropinka.ru/kak-sdelat-konstruktor-dlya-detej-za-1-minutu-svoimi-rukami/podelki-iz-goroha-detskii-stulchik/" TargetMode="External"/><Relationship Id="rId5" Type="http://schemas.openxmlformats.org/officeDocument/2006/relationships/image" Target="../media/image11.jpeg"/><Relationship Id="rId4" Type="http://schemas.openxmlformats.org/officeDocument/2006/relationships/hyperlink" Target="http://rodnaya-tropinka.ru/kak-sdelat-konstruktor-dlya-detej-za-1-minutu-svoimi-rukami/konstruktor-iz-goroha-domi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rodnaya-tropinka.ru/kak-sdelat-konstruktor-dlya-detej-za-1-minutu-svoimi-rukami/raboty-iz-goroha/"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hyperlink" Target="http://rodnaya-tropinka.ru/kak-sdelat-konstruktor-dlya-detej-za-1-minutu-svoimi-rukami/konstruktor-svoimi-rukami/" TargetMode="External"/><Relationship Id="rId5" Type="http://schemas.openxmlformats.org/officeDocument/2006/relationships/image" Target="../media/image20.jpeg"/><Relationship Id="rId4" Type="http://schemas.openxmlformats.org/officeDocument/2006/relationships/hyperlink" Target="http://rodnaya-tropinka.ru/kak-sdelat-konstruktor-dlya-detej-za-1-minutu-svoimi-rukami/konstruirovanie-chashk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t-yaz.ru/pars_docs/refs/73/72308/72308_html_m613f33a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Заголовок 1"/>
          <p:cNvSpPr txBox="1">
            <a:spLocks/>
          </p:cNvSpPr>
          <p:nvPr/>
        </p:nvSpPr>
        <p:spPr>
          <a:xfrm>
            <a:off x="1763688" y="332656"/>
            <a:ext cx="7056784" cy="2376264"/>
          </a:xfrm>
          <a:prstGeom prst="rect">
            <a:avLst/>
          </a:prstGeom>
          <a:solidFill>
            <a:srgbClr val="FFFF99"/>
          </a:solidFill>
          <a:ln w="57150">
            <a:solidFill>
              <a:srgbClr val="008000"/>
            </a:solidFil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b="1" dirty="0" smtClean="0">
                <a:solidFill>
                  <a:srgbClr val="008000"/>
                </a:solidFill>
                <a:latin typeface="Arial Black" pitchFamily="34" charset="0"/>
                <a:ea typeface="+mj-ea"/>
                <a:cs typeface="+mj-cs"/>
              </a:rPr>
              <a:t>Развивающий конструктор для детей за одну минуту</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rgbClr val="008000"/>
                </a:solidFill>
                <a:effectLst/>
                <a:uLnTx/>
                <a:uFillTx/>
                <a:latin typeface="Arial Black" pitchFamily="34" charset="0"/>
                <a:ea typeface="+mj-ea"/>
                <a:cs typeface="+mj-cs"/>
              </a:rPr>
              <a:t>«Волшебная горошина»</a:t>
            </a:r>
            <a:endParaRPr kumimoji="0" lang="ru-RU" sz="3600" b="1" i="0" u="none" strike="noStrike" kern="1200" cap="none" spc="0" normalizeH="0" baseline="0" noProof="0" dirty="0">
              <a:ln>
                <a:noFill/>
              </a:ln>
              <a:solidFill>
                <a:srgbClr val="008000"/>
              </a:solidFill>
              <a:effectLst/>
              <a:uLnTx/>
              <a:uFillTx/>
              <a:latin typeface="Arial Black" pitchFamily="34" charset="0"/>
              <a:ea typeface="+mj-ea"/>
              <a:cs typeface="+mj-cs"/>
            </a:endParaRPr>
          </a:p>
        </p:txBody>
      </p:sp>
      <p:pic>
        <p:nvPicPr>
          <p:cNvPr id="4" name="Picture 2" descr="http://jellybeanjournals.com/wp-content/uploads/2014/06/Grapes.jpg"/>
          <p:cNvPicPr>
            <a:picLocks noChangeAspect="1" noChangeArrowheads="1"/>
          </p:cNvPicPr>
          <p:nvPr/>
        </p:nvPicPr>
        <p:blipFill>
          <a:blip r:embed="rId3" cstate="print"/>
          <a:srcRect/>
          <a:stretch>
            <a:fillRect/>
          </a:stretch>
        </p:blipFill>
        <p:spPr bwMode="auto">
          <a:xfrm>
            <a:off x="2195736" y="2924944"/>
            <a:ext cx="3059740" cy="2736768"/>
          </a:xfrm>
          <a:prstGeom prst="rect">
            <a:avLst/>
          </a:prstGeom>
          <a:noFill/>
        </p:spPr>
      </p:pic>
      <p:pic>
        <p:nvPicPr>
          <p:cNvPr id="5" name="Picture 6" descr="http://o-polze.com/wp-content/uploads/2015/03/Peas.jpg"/>
          <p:cNvPicPr>
            <a:picLocks noChangeAspect="1" noChangeArrowheads="1"/>
          </p:cNvPicPr>
          <p:nvPr/>
        </p:nvPicPr>
        <p:blipFill>
          <a:blip r:embed="rId4" cstate="print"/>
          <a:srcRect/>
          <a:stretch>
            <a:fillRect/>
          </a:stretch>
        </p:blipFill>
        <p:spPr bwMode="auto">
          <a:xfrm>
            <a:off x="5940152" y="2996952"/>
            <a:ext cx="2880320" cy="2160240"/>
          </a:xfrm>
          <a:prstGeom prst="rect">
            <a:avLst/>
          </a:prstGeom>
          <a:noFill/>
        </p:spPr>
      </p:pic>
      <p:pic>
        <p:nvPicPr>
          <p:cNvPr id="6" name="Picture 4" descr="http://www.upakovka-kazan.ru/upload/upk/shop_1/2/4/5/item_2459/shop_items_catalog_image2459.jpg"/>
          <p:cNvPicPr>
            <a:picLocks noChangeAspect="1" noChangeArrowheads="1"/>
          </p:cNvPicPr>
          <p:nvPr/>
        </p:nvPicPr>
        <p:blipFill>
          <a:blip r:embed="rId5" cstate="print"/>
          <a:srcRect/>
          <a:stretch>
            <a:fillRect/>
          </a:stretch>
        </p:blipFill>
        <p:spPr bwMode="auto">
          <a:xfrm>
            <a:off x="5508104" y="4869160"/>
            <a:ext cx="3456384" cy="1791637"/>
          </a:xfrm>
          <a:prstGeom prst="rect">
            <a:avLst/>
          </a:prstGeom>
          <a:noFill/>
        </p:spPr>
      </p:pic>
      <p:sp>
        <p:nvSpPr>
          <p:cNvPr id="7" name="TextBox 6"/>
          <p:cNvSpPr txBox="1"/>
          <p:nvPr/>
        </p:nvSpPr>
        <p:spPr>
          <a:xfrm>
            <a:off x="755576" y="5877272"/>
            <a:ext cx="4031873" cy="738664"/>
          </a:xfrm>
          <a:prstGeom prst="rect">
            <a:avLst/>
          </a:prstGeom>
          <a:solidFill>
            <a:srgbClr val="FFFF99"/>
          </a:solidFill>
          <a:ln w="38100">
            <a:solidFill>
              <a:srgbClr val="008000"/>
            </a:solidFill>
          </a:ln>
        </p:spPr>
        <p:txBody>
          <a:bodyPr wrap="none" rtlCol="0">
            <a:spAutoFit/>
          </a:bodyPr>
          <a:lstStyle/>
          <a:p>
            <a:pPr algn="ctr"/>
            <a:r>
              <a:rPr lang="ru-RU" sz="1400" b="1" dirty="0" smtClean="0">
                <a:solidFill>
                  <a:srgbClr val="006600"/>
                </a:solidFill>
                <a:latin typeface="Arial Black" pitchFamily="34" charset="0"/>
              </a:rPr>
              <a:t>Составила: воспитатель МАДОУ № </a:t>
            </a:r>
            <a:r>
              <a:rPr lang="ru-RU" sz="1400" b="1" dirty="0" smtClean="0">
                <a:solidFill>
                  <a:srgbClr val="006600"/>
                </a:solidFill>
                <a:latin typeface="Arial Black" pitchFamily="34" charset="0"/>
              </a:rPr>
              <a:t>59</a:t>
            </a:r>
          </a:p>
          <a:p>
            <a:pPr algn="ctr"/>
            <a:r>
              <a:rPr lang="ru-RU" sz="1400" b="1" dirty="0" smtClean="0">
                <a:solidFill>
                  <a:srgbClr val="006600"/>
                </a:solidFill>
                <a:latin typeface="Arial Black" pitchFamily="34" charset="0"/>
              </a:rPr>
              <a:t>Борисова Е.В.</a:t>
            </a:r>
            <a:endParaRPr lang="ru-RU" sz="1400" b="1" dirty="0" smtClean="0">
              <a:solidFill>
                <a:srgbClr val="006600"/>
              </a:solidFill>
              <a:latin typeface="Arial Black" pitchFamily="34" charset="0"/>
            </a:endParaRPr>
          </a:p>
          <a:p>
            <a:pPr algn="ctr"/>
            <a:r>
              <a:rPr lang="ru-RU" sz="1400" b="1" dirty="0" smtClean="0">
                <a:solidFill>
                  <a:srgbClr val="006600"/>
                </a:solidFill>
                <a:latin typeface="Arial Black" pitchFamily="34" charset="0"/>
              </a:rPr>
              <a:t>2016 г.</a:t>
            </a:r>
            <a:endParaRPr lang="ru-RU" sz="1400" b="1" dirty="0">
              <a:solidFill>
                <a:srgbClr val="006600"/>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babyspravka.com/img/kon-4.jpg"/>
          <p:cNvPicPr/>
          <p:nvPr/>
        </p:nvPicPr>
        <p:blipFill>
          <a:blip r:embed="rId2" cstate="print"/>
          <a:srcRect/>
          <a:stretch>
            <a:fillRect/>
          </a:stretch>
        </p:blipFill>
        <p:spPr bwMode="auto">
          <a:xfrm>
            <a:off x="251520" y="260648"/>
            <a:ext cx="5309180" cy="3689186"/>
          </a:xfrm>
          <a:prstGeom prst="rect">
            <a:avLst/>
          </a:prstGeom>
          <a:noFill/>
          <a:ln w="9525">
            <a:noFill/>
            <a:miter lim="800000"/>
            <a:headEnd/>
            <a:tailEnd/>
          </a:ln>
        </p:spPr>
      </p:pic>
      <p:pic>
        <p:nvPicPr>
          <p:cNvPr id="11266" name="Picture 2" descr="http://poradu.pp.ua/uploads/posts/2015-06/virobi-z-zubochistok-vaza-skrinka-budinochok_992.jpeg"/>
          <p:cNvPicPr>
            <a:picLocks noChangeAspect="1" noChangeArrowheads="1"/>
          </p:cNvPicPr>
          <p:nvPr/>
        </p:nvPicPr>
        <p:blipFill>
          <a:blip r:embed="rId3" cstate="print"/>
          <a:srcRect/>
          <a:stretch>
            <a:fillRect/>
          </a:stretch>
        </p:blipFill>
        <p:spPr bwMode="auto">
          <a:xfrm>
            <a:off x="3851920" y="3284984"/>
            <a:ext cx="4939308" cy="3288169"/>
          </a:xfrm>
          <a:prstGeom prst="rect">
            <a:avLst/>
          </a:prstGeom>
          <a:noFill/>
        </p:spPr>
      </p:pic>
      <p:pic>
        <p:nvPicPr>
          <p:cNvPr id="9218" name="Picture 2" descr="http://s1.pic4you.ru/allimage/y2012/08-20/12216/2356022.png"/>
          <p:cNvPicPr>
            <a:picLocks noChangeAspect="1" noChangeArrowheads="1"/>
          </p:cNvPicPr>
          <p:nvPr/>
        </p:nvPicPr>
        <p:blipFill>
          <a:blip r:embed="rId4" cstate="print"/>
          <a:srcRect/>
          <a:stretch>
            <a:fillRect/>
          </a:stretch>
        </p:blipFill>
        <p:spPr bwMode="auto">
          <a:xfrm>
            <a:off x="467544" y="3872548"/>
            <a:ext cx="2592288" cy="2985452"/>
          </a:xfrm>
          <a:prstGeom prst="rect">
            <a:avLst/>
          </a:prstGeom>
          <a:noFill/>
        </p:spPr>
      </p:pic>
      <p:pic>
        <p:nvPicPr>
          <p:cNvPr id="5" name="Picture 12" descr="http://i.pixs.ru/storage/1/8/7/vwhoqovefk_3596651_10254187.png"/>
          <p:cNvPicPr>
            <a:picLocks noChangeAspect="1" noChangeArrowheads="1"/>
          </p:cNvPicPr>
          <p:nvPr/>
        </p:nvPicPr>
        <p:blipFill>
          <a:blip r:embed="rId5" cstate="print"/>
          <a:srcRect/>
          <a:stretch>
            <a:fillRect/>
          </a:stretch>
        </p:blipFill>
        <p:spPr bwMode="auto">
          <a:xfrm>
            <a:off x="5940152" y="188640"/>
            <a:ext cx="2936132" cy="293613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212d.ru/site_ds/files/22/photo/original/0-20150520072231.jpg"/>
          <p:cNvPicPr>
            <a:picLocks noChangeAspect="1" noChangeArrowheads="1"/>
          </p:cNvPicPr>
          <p:nvPr/>
        </p:nvPicPr>
        <p:blipFill>
          <a:blip r:embed="rId2" cstate="print"/>
          <a:srcRect/>
          <a:stretch>
            <a:fillRect/>
          </a:stretch>
        </p:blipFill>
        <p:spPr bwMode="auto">
          <a:xfrm>
            <a:off x="-120604" y="0"/>
            <a:ext cx="9264604"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0.beon.ru/62/50/865062/49/31486549/Smeshariki__Clay_Ani_14_by_TricksterGames.gif"/>
          <p:cNvPicPr>
            <a:picLocks noChangeAspect="1" noChangeArrowheads="1" noCrop="1"/>
          </p:cNvPicPr>
          <p:nvPr/>
        </p:nvPicPr>
        <p:blipFill>
          <a:blip r:embed="rId2" cstate="print"/>
          <a:srcRect/>
          <a:stretch>
            <a:fillRect/>
          </a:stretch>
        </p:blipFill>
        <p:spPr bwMode="auto">
          <a:xfrm>
            <a:off x="467544" y="836712"/>
            <a:ext cx="1428750" cy="1428750"/>
          </a:xfrm>
          <a:prstGeom prst="rect">
            <a:avLst/>
          </a:prstGeom>
          <a:noFill/>
        </p:spPr>
      </p:pic>
      <p:pic>
        <p:nvPicPr>
          <p:cNvPr id="6148" name="Picture 4" descr="http://www.playcast.ru/uploads/2015/04/14/13165928.png"/>
          <p:cNvPicPr>
            <a:picLocks noChangeAspect="1" noChangeArrowheads="1"/>
          </p:cNvPicPr>
          <p:nvPr/>
        </p:nvPicPr>
        <p:blipFill>
          <a:blip r:embed="rId3" cstate="print"/>
          <a:srcRect/>
          <a:stretch>
            <a:fillRect/>
          </a:stretch>
        </p:blipFill>
        <p:spPr bwMode="auto">
          <a:xfrm>
            <a:off x="2195736" y="908720"/>
            <a:ext cx="1401150" cy="1469262"/>
          </a:xfrm>
          <a:prstGeom prst="rect">
            <a:avLst/>
          </a:prstGeom>
          <a:noFill/>
        </p:spPr>
      </p:pic>
      <p:pic>
        <p:nvPicPr>
          <p:cNvPr id="6150" name="Picture 6" descr="http://mobi-sound.ru/uploads/images/p/e/s/pesnja_pro_druzhbu_1.jpg"/>
          <p:cNvPicPr>
            <a:picLocks noChangeAspect="1" noChangeArrowheads="1"/>
          </p:cNvPicPr>
          <p:nvPr/>
        </p:nvPicPr>
        <p:blipFill>
          <a:blip r:embed="rId4" cstate="print"/>
          <a:srcRect/>
          <a:stretch>
            <a:fillRect/>
          </a:stretch>
        </p:blipFill>
        <p:spPr bwMode="auto">
          <a:xfrm>
            <a:off x="4716016" y="1268760"/>
            <a:ext cx="2072036" cy="2072036"/>
          </a:xfrm>
          <a:prstGeom prst="rect">
            <a:avLst/>
          </a:prstGeom>
          <a:noFill/>
        </p:spPr>
      </p:pic>
      <p:pic>
        <p:nvPicPr>
          <p:cNvPr id="6152" name="Picture 8" descr="http://telegram.org.ru/uploads/posts/2015-11/1447114718_5.png"/>
          <p:cNvPicPr>
            <a:picLocks noChangeAspect="1" noChangeArrowheads="1"/>
          </p:cNvPicPr>
          <p:nvPr/>
        </p:nvPicPr>
        <p:blipFill>
          <a:blip r:embed="rId5" cstate="print"/>
          <a:srcRect/>
          <a:stretch>
            <a:fillRect/>
          </a:stretch>
        </p:blipFill>
        <p:spPr bwMode="auto">
          <a:xfrm>
            <a:off x="395536" y="3373760"/>
            <a:ext cx="1152128" cy="1152128"/>
          </a:xfrm>
          <a:prstGeom prst="rect">
            <a:avLst/>
          </a:prstGeom>
          <a:noFill/>
        </p:spPr>
      </p:pic>
      <p:pic>
        <p:nvPicPr>
          <p:cNvPr id="6154" name="Picture 10" descr="http://s020.radikal.ru/i718/1308/f3/c9c9337ab44a.png"/>
          <p:cNvPicPr>
            <a:picLocks noChangeAspect="1" noChangeArrowheads="1"/>
          </p:cNvPicPr>
          <p:nvPr/>
        </p:nvPicPr>
        <p:blipFill>
          <a:blip r:embed="rId6" cstate="print"/>
          <a:srcRect/>
          <a:stretch>
            <a:fillRect/>
          </a:stretch>
        </p:blipFill>
        <p:spPr bwMode="auto">
          <a:xfrm>
            <a:off x="2699792" y="2636912"/>
            <a:ext cx="2753954" cy="2898033"/>
          </a:xfrm>
          <a:prstGeom prst="rect">
            <a:avLst/>
          </a:prstGeom>
          <a:noFill/>
        </p:spPr>
      </p:pic>
      <p:pic>
        <p:nvPicPr>
          <p:cNvPr id="6156" name="Picture 12" descr="http://i.pixs.ru/storage/1/8/7/vwhoqovefk_3596651_10254187.png"/>
          <p:cNvPicPr>
            <a:picLocks noChangeAspect="1" noChangeArrowheads="1"/>
          </p:cNvPicPr>
          <p:nvPr/>
        </p:nvPicPr>
        <p:blipFill>
          <a:blip r:embed="rId7" cstate="print"/>
          <a:srcRect/>
          <a:stretch>
            <a:fillRect/>
          </a:stretch>
        </p:blipFill>
        <p:spPr bwMode="auto">
          <a:xfrm>
            <a:off x="5868144" y="3284984"/>
            <a:ext cx="2936132" cy="2936132"/>
          </a:xfrm>
          <a:prstGeom prst="rect">
            <a:avLst/>
          </a:prstGeom>
          <a:noFill/>
        </p:spPr>
      </p:pic>
      <p:pic>
        <p:nvPicPr>
          <p:cNvPr id="6158" name="Picture 14" descr="http://www.mamusik.ru/upload/userimages/hnlrwycxysbjeixcsyyvo.png"/>
          <p:cNvPicPr>
            <a:picLocks noChangeAspect="1" noChangeArrowheads="1"/>
          </p:cNvPicPr>
          <p:nvPr/>
        </p:nvPicPr>
        <p:blipFill>
          <a:blip r:embed="rId8" cstate="print"/>
          <a:srcRect/>
          <a:stretch>
            <a:fillRect/>
          </a:stretch>
        </p:blipFill>
        <p:spPr bwMode="auto">
          <a:xfrm>
            <a:off x="395536" y="4149080"/>
            <a:ext cx="2980756" cy="2980756"/>
          </a:xfrm>
          <a:prstGeom prst="rect">
            <a:avLst/>
          </a:prstGeom>
          <a:noFill/>
        </p:spPr>
      </p:pic>
      <p:pic>
        <p:nvPicPr>
          <p:cNvPr id="6160" name="Picture 16" descr="http://www.funlib.ru/cimg/2014/102422/1317070"/>
          <p:cNvPicPr>
            <a:picLocks noChangeAspect="1" noChangeArrowheads="1"/>
          </p:cNvPicPr>
          <p:nvPr/>
        </p:nvPicPr>
        <p:blipFill>
          <a:blip r:embed="rId9" cstate="print"/>
          <a:srcRect/>
          <a:stretch>
            <a:fillRect/>
          </a:stretch>
        </p:blipFill>
        <p:spPr bwMode="auto">
          <a:xfrm>
            <a:off x="3779912" y="4005064"/>
            <a:ext cx="3124772" cy="312477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dream-wallpaper.com/free-wallpaper/cartoon-wallpaper/children-games-3-wallpaper/1920x1440/free-wallpaper-16.jpg"/>
          <p:cNvPicPr>
            <a:picLocks noChangeAspect="1" noChangeArrowheads="1"/>
          </p:cNvPicPr>
          <p:nvPr/>
        </p:nvPicPr>
        <p:blipFill>
          <a:blip r:embed="rId2" cstate="print"/>
          <a:srcRect/>
          <a:stretch>
            <a:fillRect/>
          </a:stretch>
        </p:blipFill>
        <p:spPr bwMode="auto">
          <a:xfrm>
            <a:off x="755576" y="2708920"/>
            <a:ext cx="3250839" cy="2438129"/>
          </a:xfrm>
          <a:prstGeom prst="rect">
            <a:avLst/>
          </a:prstGeom>
          <a:noFill/>
        </p:spPr>
      </p:pic>
      <p:pic>
        <p:nvPicPr>
          <p:cNvPr id="6" name="Picture 4" descr="C:\Documents and Settings\Владелец\Мои документы\Мои рисунки\009da6457aad[1].png"/>
          <p:cNvPicPr>
            <a:picLocks noChangeAspect="1" noChangeArrowheads="1"/>
          </p:cNvPicPr>
          <p:nvPr/>
        </p:nvPicPr>
        <p:blipFill>
          <a:blip r:embed="rId3" cstate="print"/>
          <a:srcRect/>
          <a:stretch>
            <a:fillRect/>
          </a:stretch>
        </p:blipFill>
        <p:spPr>
          <a:xfrm>
            <a:off x="5940152" y="836712"/>
            <a:ext cx="1324135" cy="2591122"/>
          </a:xfrm>
          <a:prstGeom prst="rect">
            <a:avLst/>
          </a:prstGeom>
          <a:noFill/>
        </p:spPr>
      </p:pic>
      <p:pic>
        <p:nvPicPr>
          <p:cNvPr id="7" name="Picture 6" descr="http://www.proza.ru/pics/2009/01/27/53.jpg"/>
          <p:cNvPicPr>
            <a:picLocks noChangeAspect="1" noChangeArrowheads="1"/>
          </p:cNvPicPr>
          <p:nvPr/>
        </p:nvPicPr>
        <p:blipFill>
          <a:blip r:embed="rId4" cstate="print"/>
          <a:srcRect/>
          <a:stretch>
            <a:fillRect/>
          </a:stretch>
        </p:blipFill>
        <p:spPr bwMode="auto">
          <a:xfrm>
            <a:off x="3995936" y="2852936"/>
            <a:ext cx="1161444" cy="1239094"/>
          </a:xfrm>
          <a:prstGeom prst="rect">
            <a:avLst/>
          </a:prstGeom>
          <a:noFill/>
        </p:spPr>
      </p:pic>
      <p:pic>
        <p:nvPicPr>
          <p:cNvPr id="9" name="Picture 2" descr="http://mdou19.my1.ru/js/f_28750d5055a4fce4.gif"/>
          <p:cNvPicPr>
            <a:picLocks noChangeAspect="1" noChangeArrowheads="1" noCrop="1"/>
          </p:cNvPicPr>
          <p:nvPr/>
        </p:nvPicPr>
        <p:blipFill>
          <a:blip r:embed="rId5" cstate="print"/>
          <a:srcRect/>
          <a:stretch>
            <a:fillRect/>
          </a:stretch>
        </p:blipFill>
        <p:spPr bwMode="auto">
          <a:xfrm>
            <a:off x="7271792" y="4698719"/>
            <a:ext cx="1872208" cy="215928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g.xcitefun.net/users/2010/06/190185,xcitefun-1-3.jpg"/>
          <p:cNvPicPr>
            <a:picLocks noChangeAspect="1" noChangeArrowheads="1"/>
          </p:cNvPicPr>
          <p:nvPr/>
        </p:nvPicPr>
        <p:blipFill>
          <a:blip r:embed="rId2" cstate="print"/>
          <a:srcRect/>
          <a:stretch>
            <a:fillRect/>
          </a:stretch>
        </p:blipFill>
        <p:spPr bwMode="auto">
          <a:xfrm>
            <a:off x="323528" y="476672"/>
            <a:ext cx="5544616" cy="6131768"/>
          </a:xfrm>
          <a:prstGeom prst="rect">
            <a:avLst/>
          </a:prstGeom>
          <a:noFill/>
          <a:ln w="76200">
            <a:solidFill>
              <a:srgbClr val="FFC000"/>
            </a:solidFill>
          </a:ln>
        </p:spPr>
      </p:pic>
      <p:pic>
        <p:nvPicPr>
          <p:cNvPr id="4" name="Picture 10" descr="http://s020.radikal.ru/i718/1308/f3/c9c9337ab44a.png"/>
          <p:cNvPicPr>
            <a:picLocks noChangeAspect="1" noChangeArrowheads="1"/>
          </p:cNvPicPr>
          <p:nvPr/>
        </p:nvPicPr>
        <p:blipFill>
          <a:blip r:embed="rId3" cstate="print"/>
          <a:srcRect/>
          <a:stretch>
            <a:fillRect/>
          </a:stretch>
        </p:blipFill>
        <p:spPr bwMode="auto">
          <a:xfrm>
            <a:off x="6084168" y="2204864"/>
            <a:ext cx="2753954" cy="289803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95536" y="260648"/>
            <a:ext cx="8424936" cy="2520280"/>
          </a:xfrm>
          <a:prstGeom prst="rect">
            <a:avLst/>
          </a:prstGeom>
          <a:solidFill>
            <a:srgbClr val="FFFF99"/>
          </a:solidFill>
          <a:ln w="57150">
            <a:solidFill>
              <a:srgbClr val="008000"/>
            </a:solidFill>
          </a:ln>
        </p:spPr>
        <p:txBody>
          <a:bodyPr>
            <a:noAutofit/>
          </a:bodyPr>
          <a:lstStyle/>
          <a:p>
            <a:pPr indent="457200" algn="ctr"/>
            <a:r>
              <a:rPr lang="ru-RU" sz="2400" b="1" dirty="0" smtClean="0">
                <a:latin typeface="Times New Roman" pitchFamily="18" charset="0"/>
                <a:cs typeface="Times New Roman" pitchFamily="18" charset="0"/>
              </a:rPr>
              <a:t> «Истоки способностей и дарования детей – на кончиках их пальцев. От пальцев, образно говоря, идут тончайшие нити – ручейки, которые питают источник творческой мысли. Другими словами, чем больше мастерства в детской руке, тем умнее ребенок» </a:t>
            </a:r>
          </a:p>
          <a:p>
            <a:pPr indent="457200" algn="ctr"/>
            <a:r>
              <a:rPr lang="ru-RU" sz="2400" b="1" dirty="0" smtClean="0">
                <a:latin typeface="Times New Roman" pitchFamily="18" charset="0"/>
                <a:cs typeface="Times New Roman" pitchFamily="18" charset="0"/>
              </a:rPr>
              <a:t>В.А.Сухомлинский.</a:t>
            </a:r>
            <a:endParaRPr lang="ru-RU" sz="2400" b="1" dirty="0">
              <a:latin typeface="Times New Roman" pitchFamily="18" charset="0"/>
              <a:cs typeface="Times New Roman" pitchFamily="18" charset="0"/>
            </a:endParaRPr>
          </a:p>
        </p:txBody>
      </p:sp>
      <p:sp>
        <p:nvSpPr>
          <p:cNvPr id="5" name="Заголовок 1"/>
          <p:cNvSpPr txBox="1">
            <a:spLocks/>
          </p:cNvSpPr>
          <p:nvPr/>
        </p:nvSpPr>
        <p:spPr>
          <a:xfrm>
            <a:off x="323528" y="3645024"/>
            <a:ext cx="8280920" cy="2952328"/>
          </a:xfrm>
          <a:prstGeom prst="rect">
            <a:avLst/>
          </a:prstGeom>
          <a:solidFill>
            <a:srgbClr val="FFFF99"/>
          </a:solidFill>
          <a:ln w="57150">
            <a:solidFill>
              <a:srgbClr val="008000"/>
            </a:solidFill>
          </a:ln>
        </p:spPr>
        <p:txBody>
          <a:bodyPr>
            <a:noAutofit/>
          </a:bodyPr>
          <a:lstStyle/>
          <a:p>
            <a:pPr>
              <a:spcBef>
                <a:spcPct val="0"/>
              </a:spcBef>
            </a:pPr>
            <a:r>
              <a:rPr lang="ru-RU" sz="2000" b="1" i="1" dirty="0" smtClean="0">
                <a:latin typeface="inherit"/>
                <a:ea typeface="Times New Roman" pitchFamily="18" charset="0"/>
                <a:cs typeface="Helvetica"/>
              </a:rPr>
              <a:t>Конструктивная деятельность</a:t>
            </a:r>
            <a:r>
              <a:rPr lang="ru-RU" sz="2000" b="1" dirty="0" smtClean="0">
                <a:ea typeface="Times New Roman" pitchFamily="18" charset="0"/>
                <a:cs typeface="Helvetica"/>
              </a:rPr>
              <a:t> —</a:t>
            </a:r>
            <a:r>
              <a:rPr lang="ru-RU" sz="2000" b="1" dirty="0" smtClean="0">
                <a:latin typeface="inherit"/>
                <a:ea typeface="Times New Roman" pitchFamily="18" charset="0"/>
                <a:cs typeface="Helvetica"/>
              </a:rPr>
              <a:t> это практическая деятельность, направленная на получение определенного, заранее задуманного реального продукта, соответствующего его функциональному назначению. Конструирование обладает чрезвычайно широкими возможностями для умственного, нравственного, эстетического, трудового воспитания. На занятиях конструированием осуществляется развитие сенсорных и мыслительных способностей детей.</a:t>
            </a:r>
            <a:endParaRPr lang="ru-RU" sz="2000" b="1" dirty="0" smtClean="0">
              <a:latin typeface="Arial" pitchFamily="34" charset="0"/>
              <a:cs typeface="Arial" pitchFamily="34" charset="0"/>
            </a:endParaRPr>
          </a:p>
          <a:p>
            <a:pPr lvl="0" algn="ctr">
              <a:spcBef>
                <a:spcPct val="0"/>
              </a:spcBef>
            </a:pPr>
            <a:endParaRPr kumimoji="0" lang="ru-RU" b="1" i="0" u="none" strike="noStrike" kern="1200" cap="none" spc="0" normalizeH="0" baseline="0" noProof="0" dirty="0">
              <a:ln>
                <a:noFill/>
              </a:ln>
              <a:solidFill>
                <a:srgbClr val="008000"/>
              </a:solidFill>
              <a:effectLst/>
              <a:uLnTx/>
              <a:uFillTx/>
              <a:latin typeface="+mj-lt"/>
              <a:ea typeface="+mj-ea"/>
              <a:cs typeface="+mj-cs"/>
            </a:endParaRPr>
          </a:p>
        </p:txBody>
      </p:sp>
      <p:pic>
        <p:nvPicPr>
          <p:cNvPr id="6" name="Picture 7"/>
          <p:cNvPicPr>
            <a:picLocks noChangeAspect="1" noChangeArrowheads="1"/>
          </p:cNvPicPr>
          <p:nvPr/>
        </p:nvPicPr>
        <p:blipFill>
          <a:blip r:embed="rId2" cstate="print"/>
          <a:srcRect/>
          <a:stretch>
            <a:fillRect/>
          </a:stretch>
        </p:blipFill>
        <p:spPr bwMode="auto">
          <a:xfrm>
            <a:off x="7308304" y="2564904"/>
            <a:ext cx="1359148" cy="11884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51520" y="1772816"/>
            <a:ext cx="8424936" cy="4176464"/>
          </a:xfrm>
          <a:prstGeom prst="rect">
            <a:avLst/>
          </a:prstGeom>
          <a:solidFill>
            <a:srgbClr val="FFFF99"/>
          </a:solidFill>
          <a:ln w="57150">
            <a:solidFill>
              <a:srgbClr val="008000"/>
            </a:solidFill>
          </a:ln>
        </p:spPr>
        <p:txBody>
          <a:bodyPr>
            <a:noAutofit/>
          </a:bodyPr>
          <a:lstStyle/>
          <a:p>
            <a:pPr lvl="0" indent="449263" fontAlgn="base">
              <a:spcBef>
                <a:spcPct val="0"/>
              </a:spcBef>
              <a:spcAft>
                <a:spcPct val="0"/>
              </a:spcAft>
            </a:pPr>
            <a:r>
              <a:rPr lang="ru-RU" sz="3600" b="1" dirty="0" smtClean="0">
                <a:solidFill>
                  <a:srgbClr val="008000"/>
                </a:solidFill>
                <a:latin typeface="Calibri" pitchFamily="34" charset="0"/>
                <a:ea typeface="Times New Roman" pitchFamily="18" charset="0"/>
                <a:cs typeface="Times New Roman" pitchFamily="18" charset="0"/>
              </a:rPr>
              <a:t>Задачи:</a:t>
            </a:r>
            <a:endParaRPr lang="ru-RU" sz="1400" b="1" dirty="0" smtClean="0">
              <a:solidFill>
                <a:srgbClr val="008000"/>
              </a:solidFill>
              <a:latin typeface="Arial" pitchFamily="34" charset="0"/>
              <a:cs typeface="Arial" pitchFamily="34" charset="0"/>
            </a:endParaRPr>
          </a:p>
          <a:p>
            <a:pPr lvl="0" indent="449263" eaLnBrk="0" fontAlgn="base" hangingPunct="0">
              <a:spcBef>
                <a:spcPct val="0"/>
              </a:spcBef>
              <a:spcAft>
                <a:spcPct val="0"/>
              </a:spcAft>
            </a:pPr>
            <a:r>
              <a:rPr lang="ru-RU" sz="2400" b="1" dirty="0" smtClean="0">
                <a:solidFill>
                  <a:srgbClr val="006600"/>
                </a:solidFill>
                <a:latin typeface="Times New Roman" pitchFamily="18" charset="0"/>
                <a:cs typeface="Times New Roman" pitchFamily="18" charset="0"/>
              </a:rPr>
              <a:t>- Развитие мелкой моторики рук.</a:t>
            </a:r>
          </a:p>
          <a:p>
            <a:pPr lvl="0" indent="449263" eaLnBrk="0" fontAlgn="base" hangingPunct="0">
              <a:spcBef>
                <a:spcPct val="0"/>
              </a:spcBef>
              <a:spcAft>
                <a:spcPct val="0"/>
              </a:spcAft>
            </a:pPr>
            <a:r>
              <a:rPr lang="ru-RU" sz="2400" b="1" dirty="0" smtClean="0">
                <a:solidFill>
                  <a:srgbClr val="006600"/>
                </a:solidFill>
                <a:latin typeface="Times New Roman" pitchFamily="18" charset="0"/>
                <a:cs typeface="Times New Roman" pitchFamily="18" charset="0"/>
              </a:rPr>
              <a:t>- Развитие речи в рамках определенных тем.</a:t>
            </a:r>
          </a:p>
          <a:p>
            <a:pPr lvl="0" indent="449263" eaLnBrk="0" fontAlgn="base" hangingPunct="0">
              <a:spcBef>
                <a:spcPct val="0"/>
              </a:spcBef>
              <a:spcAft>
                <a:spcPct val="0"/>
              </a:spcAft>
            </a:pPr>
            <a:r>
              <a:rPr lang="ru-RU" sz="2400" b="1" dirty="0" smtClean="0">
                <a:solidFill>
                  <a:srgbClr val="006600"/>
                </a:solidFill>
                <a:latin typeface="Times New Roman" pitchFamily="18" charset="0"/>
                <a:cs typeface="Times New Roman" pitchFamily="18" charset="0"/>
              </a:rPr>
              <a:t>- Автоматизация звуков в ходе игры.</a:t>
            </a:r>
          </a:p>
          <a:p>
            <a:pPr lvl="0" indent="449263" eaLnBrk="0" fontAlgn="base" hangingPunct="0">
              <a:spcBef>
                <a:spcPct val="0"/>
              </a:spcBef>
              <a:spcAft>
                <a:spcPct val="0"/>
              </a:spcAft>
            </a:pPr>
            <a:r>
              <a:rPr lang="ru-RU" sz="2400" b="1" dirty="0" smtClean="0">
                <a:solidFill>
                  <a:srgbClr val="006600"/>
                </a:solidFill>
                <a:latin typeface="Times New Roman" pitchFamily="18" charset="0"/>
                <a:cs typeface="Times New Roman" pitchFamily="18" charset="0"/>
              </a:rPr>
              <a:t>- Развитие представлений о цвете, форме, пространстве.</a:t>
            </a:r>
          </a:p>
          <a:p>
            <a:pPr lvl="0" indent="449263" eaLnBrk="0" fontAlgn="base" hangingPunct="0">
              <a:spcBef>
                <a:spcPct val="0"/>
              </a:spcBef>
              <a:spcAft>
                <a:spcPct val="0"/>
              </a:spcAft>
            </a:pPr>
            <a:r>
              <a:rPr lang="ru-RU" sz="2400" b="1" dirty="0" smtClean="0">
                <a:solidFill>
                  <a:srgbClr val="006600"/>
                </a:solidFill>
                <a:latin typeface="Times New Roman" pitchFamily="18" charset="0"/>
                <a:cs typeface="Times New Roman" pitchFamily="18" charset="0"/>
              </a:rPr>
              <a:t>- Развитие количественных представлений.</a:t>
            </a:r>
          </a:p>
          <a:p>
            <a:pPr lvl="0" indent="449263" eaLnBrk="0" fontAlgn="base" hangingPunct="0">
              <a:spcBef>
                <a:spcPct val="0"/>
              </a:spcBef>
              <a:spcAft>
                <a:spcPct val="0"/>
              </a:spcAft>
            </a:pPr>
            <a:r>
              <a:rPr lang="ru-RU" sz="2400" b="1" dirty="0" smtClean="0">
                <a:solidFill>
                  <a:srgbClr val="006600"/>
                </a:solidFill>
                <a:latin typeface="Times New Roman" pitchFamily="18" charset="0"/>
                <a:cs typeface="Times New Roman" pitchFamily="18" charset="0"/>
              </a:rPr>
              <a:t>- Создание условий естественного полноценного общения детей в ходе совместной работы.</a:t>
            </a:r>
          </a:p>
          <a:p>
            <a:pPr lvl="0" indent="449263" eaLnBrk="0" fontAlgn="base" hangingPunct="0">
              <a:spcBef>
                <a:spcPct val="0"/>
              </a:spcBef>
              <a:spcAft>
                <a:spcPct val="0"/>
              </a:spcAft>
            </a:pPr>
            <a:r>
              <a:rPr lang="ru-RU" sz="2400" b="1" dirty="0" smtClean="0">
                <a:solidFill>
                  <a:srgbClr val="006600"/>
                </a:solidFill>
                <a:latin typeface="Times New Roman" pitchFamily="18" charset="0"/>
                <a:cs typeface="Times New Roman" pitchFamily="18" charset="0"/>
              </a:rPr>
              <a:t>- Сплочение коллектива детей, формирование чувства </a:t>
            </a:r>
            <a:r>
              <a:rPr lang="ru-RU" sz="2400" b="1" dirty="0" err="1" smtClean="0">
                <a:solidFill>
                  <a:srgbClr val="006600"/>
                </a:solidFill>
                <a:latin typeface="Times New Roman" pitchFamily="18" charset="0"/>
                <a:cs typeface="Times New Roman" pitchFamily="18" charset="0"/>
              </a:rPr>
              <a:t>эмпатии</a:t>
            </a:r>
            <a:r>
              <a:rPr lang="ru-RU" sz="2400" b="1" dirty="0" smtClean="0">
                <a:solidFill>
                  <a:srgbClr val="006600"/>
                </a:solidFill>
                <a:latin typeface="Times New Roman" pitchFamily="18" charset="0"/>
                <a:cs typeface="Times New Roman" pitchFamily="18" charset="0"/>
              </a:rPr>
              <a:t> друг к другу.</a:t>
            </a:r>
          </a:p>
        </p:txBody>
      </p:sp>
      <p:pic>
        <p:nvPicPr>
          <p:cNvPr id="7" name="Picture 2" descr="http://doy61vn.caduk.ru/images/0_81c78_a6f25acf_orig.png"/>
          <p:cNvPicPr>
            <a:picLocks noChangeAspect="1" noChangeArrowheads="1"/>
          </p:cNvPicPr>
          <p:nvPr/>
        </p:nvPicPr>
        <p:blipFill>
          <a:blip r:embed="rId2" cstate="print"/>
          <a:srcRect/>
          <a:stretch>
            <a:fillRect/>
          </a:stretch>
        </p:blipFill>
        <p:spPr bwMode="auto">
          <a:xfrm rot="10800000" flipV="1">
            <a:off x="1619672" y="260648"/>
            <a:ext cx="5741210" cy="1470847"/>
          </a:xfrm>
          <a:prstGeom prst="rect">
            <a:avLst/>
          </a:prstGeom>
          <a:noFill/>
        </p:spPr>
      </p:pic>
      <p:pic>
        <p:nvPicPr>
          <p:cNvPr id="8" name="Picture 4" descr="C:\Documents and Settings\Владелец\Мои документы\Мои рисунки\009da6457aad[1].png"/>
          <p:cNvPicPr>
            <a:picLocks noChangeAspect="1" noChangeArrowheads="1"/>
          </p:cNvPicPr>
          <p:nvPr/>
        </p:nvPicPr>
        <p:blipFill>
          <a:blip r:embed="rId3" cstate="print"/>
          <a:srcRect/>
          <a:stretch>
            <a:fillRect/>
          </a:stretch>
        </p:blipFill>
        <p:spPr>
          <a:xfrm>
            <a:off x="8100392" y="5274990"/>
            <a:ext cx="808962" cy="158301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7216" y="3244334"/>
            <a:ext cx="237566" cy="369332"/>
          </a:xfrm>
          <a:prstGeom prst="rect">
            <a:avLst/>
          </a:prstGeom>
        </p:spPr>
        <p:txBody>
          <a:bodyPr wrap="none">
            <a:spAutoFit/>
          </a:bodyPr>
          <a:lstStyle/>
          <a:p>
            <a:r>
              <a:rPr lang="ru-RU" dirty="0" smtClean="0"/>
              <a:t> </a:t>
            </a:r>
            <a:endParaRPr lang="ru-RU" dirty="0"/>
          </a:p>
        </p:txBody>
      </p:sp>
      <p:sp>
        <p:nvSpPr>
          <p:cNvPr id="4" name="Заголовок 1"/>
          <p:cNvSpPr txBox="1">
            <a:spLocks/>
          </p:cNvSpPr>
          <p:nvPr/>
        </p:nvSpPr>
        <p:spPr>
          <a:xfrm>
            <a:off x="179512" y="188640"/>
            <a:ext cx="8784976" cy="5544616"/>
          </a:xfrm>
          <a:prstGeom prst="rect">
            <a:avLst/>
          </a:prstGeom>
          <a:solidFill>
            <a:srgbClr val="FFFF99"/>
          </a:solidFill>
          <a:ln w="57150">
            <a:solidFill>
              <a:srgbClr val="008000"/>
            </a:solidFill>
          </a:ln>
        </p:spPr>
        <p:txBody>
          <a:bodyPr>
            <a:noAutofit/>
          </a:bodyPr>
          <a:lstStyle/>
          <a:p>
            <a:pPr fontAlgn="base">
              <a:spcBef>
                <a:spcPct val="0"/>
              </a:spcBef>
              <a:spcAft>
                <a:spcPct val="0"/>
              </a:spcAft>
            </a:pPr>
            <a:r>
              <a:rPr lang="ru-RU" sz="2800" b="1" dirty="0" smtClean="0">
                <a:solidFill>
                  <a:srgbClr val="006600"/>
                </a:solidFill>
                <a:latin typeface="Times New Roman" pitchFamily="18" charset="0"/>
                <a:cs typeface="Times New Roman" pitchFamily="18" charset="0"/>
              </a:rPr>
              <a:t>Методы:</a:t>
            </a:r>
          </a:p>
          <a:p>
            <a:pPr lvl="0" fontAlgn="base">
              <a:spcBef>
                <a:spcPct val="0"/>
              </a:spcBef>
              <a:spcAft>
                <a:spcPct val="0"/>
              </a:spcAft>
              <a:buFont typeface="Wingdings" pitchFamily="2" charset="2"/>
              <a:buChar char="§"/>
            </a:pPr>
            <a:r>
              <a:rPr lang="ru-RU" sz="2000" b="1" i="1" dirty="0" smtClean="0">
                <a:solidFill>
                  <a:srgbClr val="006600"/>
                </a:solidFill>
                <a:latin typeface="Times New Roman" pitchFamily="18" charset="0"/>
                <a:ea typeface="Calibri" pitchFamily="34" charset="0"/>
                <a:cs typeface="Times New Roman" pitchFamily="18" charset="0"/>
              </a:rPr>
              <a:t>метод обследования, наглядности (рассматривание готовых изделий, иллюстраций, альбомов, наглядных пособий);</a:t>
            </a:r>
            <a:r>
              <a:rPr lang="ru-RU" sz="700" b="1" i="1" dirty="0" smtClean="0">
                <a:solidFill>
                  <a:srgbClr val="006600"/>
                </a:solidFill>
                <a:latin typeface="Times New Roman" pitchFamily="18" charset="0"/>
                <a:cs typeface="Times New Roman" pitchFamily="18" charset="0"/>
              </a:rPr>
              <a:t> </a:t>
            </a:r>
            <a:r>
              <a:rPr lang="ru-RU" sz="2000" b="1" i="1" dirty="0" smtClean="0">
                <a:solidFill>
                  <a:srgbClr val="006600"/>
                </a:solidFill>
                <a:latin typeface="Times New Roman" pitchFamily="18" charset="0"/>
                <a:ea typeface="Calibri" pitchFamily="34" charset="0"/>
                <a:cs typeface="Times New Roman" pitchFamily="18" charset="0"/>
              </a:rPr>
              <a:t>«достраивания», «изменения»</a:t>
            </a:r>
            <a:endParaRPr lang="ru-RU" sz="700" b="1" i="1" dirty="0" smtClean="0">
              <a:solidFill>
                <a:srgbClr val="006600"/>
              </a:solidFill>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
            </a:pPr>
            <a:r>
              <a:rPr lang="ru-RU" sz="2000" b="1" i="1" dirty="0" smtClean="0">
                <a:solidFill>
                  <a:srgbClr val="006600"/>
                </a:solidFill>
                <a:latin typeface="Times New Roman" pitchFamily="18" charset="0"/>
                <a:ea typeface="Calibri" pitchFamily="34" charset="0"/>
                <a:cs typeface="Times New Roman" pitchFamily="18" charset="0"/>
              </a:rPr>
              <a:t>словесный (беседа, введение новой информации, использование художественного слова, указания, пояснения);</a:t>
            </a:r>
            <a:endParaRPr lang="ru-RU" sz="700" b="1" i="1" dirty="0" smtClean="0">
              <a:solidFill>
                <a:srgbClr val="006600"/>
              </a:solidFill>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
            </a:pPr>
            <a:r>
              <a:rPr lang="ru-RU" sz="2000" b="1" i="1" dirty="0" smtClean="0">
                <a:solidFill>
                  <a:srgbClr val="006600"/>
                </a:solidFill>
                <a:latin typeface="Times New Roman" pitchFamily="18" charset="0"/>
                <a:ea typeface="Calibri" pitchFamily="34" charset="0"/>
                <a:cs typeface="Times New Roman" pitchFamily="18" charset="0"/>
              </a:rPr>
              <a:t>практический  (самостоятельное выполнение детьми изделий, использование различных инструментов и материалов для  творческой деятельности);</a:t>
            </a:r>
            <a:endParaRPr lang="ru-RU" sz="700" b="1" i="1" dirty="0" smtClean="0">
              <a:solidFill>
                <a:srgbClr val="006600"/>
              </a:solidFill>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
            </a:pPr>
            <a:r>
              <a:rPr lang="ru-RU" sz="2000" b="1" i="1" dirty="0" smtClean="0">
                <a:solidFill>
                  <a:srgbClr val="006600"/>
                </a:solidFill>
                <a:latin typeface="Times New Roman" pitchFamily="18" charset="0"/>
                <a:ea typeface="Calibri" pitchFamily="34" charset="0"/>
                <a:cs typeface="Times New Roman" pitchFamily="18" charset="0"/>
              </a:rPr>
              <a:t>эвристический  (развитие находчивости и активности);</a:t>
            </a:r>
            <a:endParaRPr lang="ru-RU" sz="700" b="1" i="1" dirty="0" smtClean="0">
              <a:solidFill>
                <a:srgbClr val="006600"/>
              </a:solidFill>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
            </a:pPr>
            <a:r>
              <a:rPr lang="ru-RU" sz="2000" b="1" i="1" dirty="0" smtClean="0">
                <a:solidFill>
                  <a:srgbClr val="006600"/>
                </a:solidFill>
                <a:latin typeface="Times New Roman" pitchFamily="18" charset="0"/>
                <a:ea typeface="Calibri" pitchFamily="34" charset="0"/>
                <a:cs typeface="Times New Roman" pitchFamily="18" charset="0"/>
              </a:rPr>
              <a:t>частично-поисковый; проблемно-мотивационный (стимулирует активность детей за счет включения проблемной ситуации в ход занятия);</a:t>
            </a:r>
            <a:endParaRPr lang="ru-RU" sz="700" b="1" i="1" dirty="0" smtClean="0">
              <a:solidFill>
                <a:srgbClr val="006600"/>
              </a:solidFill>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
            </a:pPr>
            <a:r>
              <a:rPr lang="ru-RU" sz="2000" b="1" i="1" dirty="0" smtClean="0">
                <a:solidFill>
                  <a:srgbClr val="006600"/>
                </a:solidFill>
                <a:latin typeface="Times New Roman" pitchFamily="18" charset="0"/>
                <a:ea typeface="Calibri" pitchFamily="34" charset="0"/>
                <a:cs typeface="Times New Roman" pitchFamily="18" charset="0"/>
              </a:rPr>
              <a:t>сотворчество;</a:t>
            </a:r>
            <a:endParaRPr lang="ru-RU" sz="700" b="1" i="1" dirty="0" smtClean="0">
              <a:solidFill>
                <a:srgbClr val="006600"/>
              </a:solidFill>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
            </a:pPr>
            <a:r>
              <a:rPr lang="ru-RU" sz="2000" b="1" i="1" dirty="0" smtClean="0">
                <a:solidFill>
                  <a:srgbClr val="006600"/>
                </a:solidFill>
                <a:latin typeface="Times New Roman" pitchFamily="18" charset="0"/>
                <a:ea typeface="Calibri" pitchFamily="34" charset="0"/>
                <a:cs typeface="Times New Roman" pitchFamily="18" charset="0"/>
              </a:rPr>
              <a:t>метод поощрения: поощрять детей за активность, познавательную инициативу, интерес, стимулировать любознательность детей, любые усилия, направленные на решение задачи, любой ответ, даже неверный</a:t>
            </a:r>
            <a:r>
              <a:rPr lang="ru-RU" b="1" i="1" dirty="0" smtClean="0">
                <a:solidFill>
                  <a:srgbClr val="006600"/>
                </a:solidFill>
                <a:latin typeface="Times New Roman" pitchFamily="18" charset="0"/>
                <a:ea typeface="Calibri" pitchFamily="34" charset="0"/>
                <a:cs typeface="Times New Roman" pitchFamily="18" charset="0"/>
              </a:rPr>
              <a:t>.</a:t>
            </a:r>
            <a:endParaRPr lang="ru-RU" sz="2000" b="1" i="1" dirty="0" smtClean="0">
              <a:solidFill>
                <a:srgbClr val="006600"/>
              </a:solidFill>
              <a:latin typeface="Times New Roman" pitchFamily="18" charset="0"/>
              <a:cs typeface="Times New Roman" pitchFamily="18" charset="0"/>
            </a:endParaRPr>
          </a:p>
        </p:txBody>
      </p:sp>
      <p:pic>
        <p:nvPicPr>
          <p:cNvPr id="5" name="Picture 6" descr="http://sch121.edusite.ru/images/ee383358c499.png"/>
          <p:cNvPicPr>
            <a:picLocks noChangeAspect="1" noChangeArrowheads="1"/>
          </p:cNvPicPr>
          <p:nvPr/>
        </p:nvPicPr>
        <p:blipFill>
          <a:blip r:embed="rId2" cstate="print"/>
          <a:srcRect/>
          <a:stretch>
            <a:fillRect/>
          </a:stretch>
        </p:blipFill>
        <p:spPr bwMode="auto">
          <a:xfrm>
            <a:off x="2771800" y="5463983"/>
            <a:ext cx="1584176" cy="139401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фото 27.11.2015\107_FUJI\DSCF7198.JPG"/>
          <p:cNvPicPr/>
          <p:nvPr/>
        </p:nvPicPr>
        <p:blipFill>
          <a:blip r:embed="rId2" cstate="print"/>
          <a:srcRect/>
          <a:stretch>
            <a:fillRect/>
          </a:stretch>
        </p:blipFill>
        <p:spPr bwMode="auto">
          <a:xfrm>
            <a:off x="467544" y="332656"/>
            <a:ext cx="3888432" cy="2952328"/>
          </a:xfrm>
          <a:prstGeom prst="rect">
            <a:avLst/>
          </a:prstGeom>
          <a:noFill/>
          <a:ln w="9525">
            <a:noFill/>
            <a:miter lim="800000"/>
            <a:headEnd/>
            <a:tailEnd/>
          </a:ln>
        </p:spPr>
      </p:pic>
      <p:pic>
        <p:nvPicPr>
          <p:cNvPr id="3" name="Рисунок 2" descr="F:\фото 27.11.2015\107_FUJI\DSCF7205.JPG"/>
          <p:cNvPicPr/>
          <p:nvPr/>
        </p:nvPicPr>
        <p:blipFill>
          <a:blip r:embed="rId3" cstate="print"/>
          <a:srcRect/>
          <a:stretch>
            <a:fillRect/>
          </a:stretch>
        </p:blipFill>
        <p:spPr bwMode="auto">
          <a:xfrm>
            <a:off x="4860032" y="3573016"/>
            <a:ext cx="3928110" cy="2933700"/>
          </a:xfrm>
          <a:prstGeom prst="rect">
            <a:avLst/>
          </a:prstGeom>
          <a:noFill/>
          <a:ln w="9525">
            <a:noFill/>
            <a:miter lim="800000"/>
            <a:headEnd/>
            <a:tailEnd/>
          </a:ln>
        </p:spPr>
      </p:pic>
      <p:pic>
        <p:nvPicPr>
          <p:cNvPr id="6" name="Рисунок 5" descr="Детский конструктор из гороха своими руками.">
            <a:hlinkClick r:id="rId4"/>
          </p:cNvPr>
          <p:cNvPicPr/>
          <p:nvPr/>
        </p:nvPicPr>
        <p:blipFill>
          <a:blip r:embed="rId5" cstate="print"/>
          <a:srcRect/>
          <a:stretch>
            <a:fillRect/>
          </a:stretch>
        </p:blipFill>
        <p:spPr bwMode="auto">
          <a:xfrm>
            <a:off x="4932040" y="188640"/>
            <a:ext cx="3744416" cy="2952328"/>
          </a:xfrm>
          <a:prstGeom prst="rect">
            <a:avLst/>
          </a:prstGeom>
          <a:noFill/>
          <a:ln w="9525">
            <a:noFill/>
            <a:miter lim="800000"/>
            <a:headEnd/>
            <a:tailEnd/>
          </a:ln>
        </p:spPr>
      </p:pic>
      <p:pic>
        <p:nvPicPr>
          <p:cNvPr id="7" name="Рисунок 6" descr="Детский конструктор своими руками.">
            <a:hlinkClick r:id="rId6"/>
          </p:cNvPr>
          <p:cNvPicPr/>
          <p:nvPr/>
        </p:nvPicPr>
        <p:blipFill>
          <a:blip r:embed="rId7" cstate="print"/>
          <a:srcRect/>
          <a:stretch>
            <a:fillRect/>
          </a:stretch>
        </p:blipFill>
        <p:spPr bwMode="auto">
          <a:xfrm>
            <a:off x="179512" y="3717032"/>
            <a:ext cx="4267200" cy="2842260"/>
          </a:xfrm>
          <a:prstGeom prst="rect">
            <a:avLst/>
          </a:prstGeom>
          <a:noFill/>
          <a:ln w="9525">
            <a:noFill/>
            <a:miter lim="800000"/>
            <a:headEnd/>
            <a:tailEnd/>
          </a:ln>
        </p:spPr>
      </p:pic>
      <p:pic>
        <p:nvPicPr>
          <p:cNvPr id="8" name="Picture 8" descr="http://clipartmania.ru/uploads/gallery/main/341/peas-2.png"/>
          <p:cNvPicPr>
            <a:picLocks noChangeAspect="1" noChangeArrowheads="1"/>
          </p:cNvPicPr>
          <p:nvPr/>
        </p:nvPicPr>
        <p:blipFill>
          <a:blip r:embed="rId8" cstate="print"/>
          <a:srcRect/>
          <a:stretch>
            <a:fillRect/>
          </a:stretch>
        </p:blipFill>
        <p:spPr bwMode="auto">
          <a:xfrm>
            <a:off x="3779912" y="2348880"/>
            <a:ext cx="1440160" cy="140991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фото 27.11.2015\107_FUJI\DSCF7219.JPG"/>
          <p:cNvPicPr/>
          <p:nvPr/>
        </p:nvPicPr>
        <p:blipFill>
          <a:blip r:embed="rId2" cstate="print"/>
          <a:srcRect/>
          <a:stretch>
            <a:fillRect/>
          </a:stretch>
        </p:blipFill>
        <p:spPr bwMode="auto">
          <a:xfrm>
            <a:off x="395536" y="3717032"/>
            <a:ext cx="4176464" cy="2742436"/>
          </a:xfrm>
          <a:prstGeom prst="rect">
            <a:avLst/>
          </a:prstGeom>
          <a:noFill/>
          <a:ln w="9525">
            <a:noFill/>
            <a:miter lim="800000"/>
            <a:headEnd/>
            <a:tailEnd/>
          </a:ln>
        </p:spPr>
      </p:pic>
      <p:pic>
        <p:nvPicPr>
          <p:cNvPr id="5" name="Рисунок 4" descr="F:\фото 27.11.2015\107_FUJI\DSCF7211.JPG"/>
          <p:cNvPicPr/>
          <p:nvPr/>
        </p:nvPicPr>
        <p:blipFill>
          <a:blip r:embed="rId3" cstate="print"/>
          <a:srcRect/>
          <a:stretch>
            <a:fillRect/>
          </a:stretch>
        </p:blipFill>
        <p:spPr bwMode="auto">
          <a:xfrm>
            <a:off x="5004048" y="404664"/>
            <a:ext cx="3749675" cy="2811780"/>
          </a:xfrm>
          <a:prstGeom prst="rect">
            <a:avLst/>
          </a:prstGeom>
          <a:noFill/>
          <a:ln w="9525">
            <a:noFill/>
            <a:miter lim="800000"/>
            <a:headEnd/>
            <a:tailEnd/>
          </a:ln>
        </p:spPr>
      </p:pic>
      <p:pic>
        <p:nvPicPr>
          <p:cNvPr id="6" name="Рисунок 5" descr="Работы из гороха.">
            <a:hlinkClick r:id="rId4"/>
          </p:cNvPr>
          <p:cNvPicPr/>
          <p:nvPr/>
        </p:nvPicPr>
        <p:blipFill>
          <a:blip r:embed="rId5" cstate="print"/>
          <a:srcRect/>
          <a:stretch>
            <a:fillRect/>
          </a:stretch>
        </p:blipFill>
        <p:spPr bwMode="auto">
          <a:xfrm>
            <a:off x="251520" y="332656"/>
            <a:ext cx="4267200" cy="2842260"/>
          </a:xfrm>
          <a:prstGeom prst="rect">
            <a:avLst/>
          </a:prstGeom>
          <a:noFill/>
          <a:ln w="9525">
            <a:noFill/>
            <a:miter lim="800000"/>
            <a:headEnd/>
            <a:tailEnd/>
          </a:ln>
        </p:spPr>
      </p:pic>
      <p:pic>
        <p:nvPicPr>
          <p:cNvPr id="7" name="Рисунок 6" descr="http://babyspravka.com/img/kon-0.jpg"/>
          <p:cNvPicPr/>
          <p:nvPr/>
        </p:nvPicPr>
        <p:blipFill>
          <a:blip r:embed="rId6" cstate="print"/>
          <a:srcRect/>
          <a:stretch>
            <a:fillRect/>
          </a:stretch>
        </p:blipFill>
        <p:spPr bwMode="auto">
          <a:xfrm>
            <a:off x="5004048" y="3789040"/>
            <a:ext cx="3773780" cy="2429624"/>
          </a:xfrm>
          <a:prstGeom prst="rect">
            <a:avLst/>
          </a:prstGeom>
          <a:solidFill>
            <a:srgbClr val="FFC000"/>
          </a:solidFill>
          <a:ln w="57150">
            <a:solidFill>
              <a:srgbClr val="FFC000"/>
            </a:solidFill>
            <a:miter lim="800000"/>
            <a:headEnd/>
            <a:tailEnd/>
          </a:ln>
        </p:spPr>
      </p:pic>
      <p:pic>
        <p:nvPicPr>
          <p:cNvPr id="8" name="Picture 8" descr="http://clipartmania.ru/uploads/gallery/main/341/peas-2.png"/>
          <p:cNvPicPr>
            <a:picLocks noChangeAspect="1" noChangeArrowheads="1"/>
          </p:cNvPicPr>
          <p:nvPr/>
        </p:nvPicPr>
        <p:blipFill>
          <a:blip r:embed="rId7" cstate="print"/>
          <a:srcRect/>
          <a:stretch>
            <a:fillRect/>
          </a:stretch>
        </p:blipFill>
        <p:spPr bwMode="auto">
          <a:xfrm>
            <a:off x="3491880" y="2348880"/>
            <a:ext cx="1440160" cy="140991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фото 27.11.2015\107_FUJI\DSCF7206.JPG"/>
          <p:cNvPicPr/>
          <p:nvPr/>
        </p:nvPicPr>
        <p:blipFill>
          <a:blip r:embed="rId2" cstate="print"/>
          <a:srcRect/>
          <a:stretch>
            <a:fillRect/>
          </a:stretch>
        </p:blipFill>
        <p:spPr bwMode="auto">
          <a:xfrm>
            <a:off x="395536" y="3429000"/>
            <a:ext cx="3890010" cy="2918460"/>
          </a:xfrm>
          <a:prstGeom prst="rect">
            <a:avLst/>
          </a:prstGeom>
          <a:noFill/>
          <a:ln w="9525">
            <a:noFill/>
            <a:miter lim="800000"/>
            <a:headEnd/>
            <a:tailEnd/>
          </a:ln>
        </p:spPr>
      </p:pic>
      <p:pic>
        <p:nvPicPr>
          <p:cNvPr id="3" name="Рисунок 2" descr="F:\фото 27.11.2015\107_FUJI\DSCF7216.JPG"/>
          <p:cNvPicPr/>
          <p:nvPr/>
        </p:nvPicPr>
        <p:blipFill>
          <a:blip r:embed="rId3" cstate="print"/>
          <a:srcRect/>
          <a:stretch>
            <a:fillRect/>
          </a:stretch>
        </p:blipFill>
        <p:spPr bwMode="auto">
          <a:xfrm>
            <a:off x="4932040" y="260648"/>
            <a:ext cx="3987542" cy="2880320"/>
          </a:xfrm>
          <a:prstGeom prst="rect">
            <a:avLst/>
          </a:prstGeom>
          <a:noFill/>
          <a:ln w="9525">
            <a:noFill/>
            <a:miter lim="800000"/>
            <a:headEnd/>
            <a:tailEnd/>
          </a:ln>
        </p:spPr>
      </p:pic>
      <p:pic>
        <p:nvPicPr>
          <p:cNvPr id="4" name="Рисунок 3" descr="Самый простой детский конструктор. Поделка - чашка.">
            <a:hlinkClick r:id="rId4"/>
          </p:cNvPr>
          <p:cNvPicPr/>
          <p:nvPr/>
        </p:nvPicPr>
        <p:blipFill>
          <a:blip r:embed="rId5" cstate="print"/>
          <a:srcRect/>
          <a:stretch>
            <a:fillRect/>
          </a:stretch>
        </p:blipFill>
        <p:spPr bwMode="auto">
          <a:xfrm>
            <a:off x="251520" y="188640"/>
            <a:ext cx="4267200" cy="2842260"/>
          </a:xfrm>
          <a:prstGeom prst="rect">
            <a:avLst/>
          </a:prstGeom>
          <a:noFill/>
          <a:ln w="9525">
            <a:noFill/>
            <a:miter lim="800000"/>
            <a:headEnd/>
            <a:tailEnd/>
          </a:ln>
        </p:spPr>
      </p:pic>
      <p:pic>
        <p:nvPicPr>
          <p:cNvPr id="5" name="Рисунок 4" descr="Конструктор своими руками.">
            <a:hlinkClick r:id="rId6"/>
          </p:cNvPr>
          <p:cNvPicPr/>
          <p:nvPr/>
        </p:nvPicPr>
        <p:blipFill>
          <a:blip r:embed="rId7" cstate="print"/>
          <a:srcRect/>
          <a:stretch>
            <a:fillRect/>
          </a:stretch>
        </p:blipFill>
        <p:spPr bwMode="auto">
          <a:xfrm>
            <a:off x="4644008" y="3356992"/>
            <a:ext cx="4267200" cy="2842260"/>
          </a:xfrm>
          <a:prstGeom prst="rect">
            <a:avLst/>
          </a:prstGeom>
          <a:noFill/>
          <a:ln w="9525">
            <a:noFill/>
            <a:miter lim="800000"/>
            <a:headEnd/>
            <a:tailEnd/>
          </a:ln>
        </p:spPr>
      </p:pic>
      <p:pic>
        <p:nvPicPr>
          <p:cNvPr id="6" name="Picture 8" descr="http://clipartmania.ru/uploads/gallery/main/341/peas-2.png"/>
          <p:cNvPicPr>
            <a:picLocks noChangeAspect="1" noChangeArrowheads="1"/>
          </p:cNvPicPr>
          <p:nvPr/>
        </p:nvPicPr>
        <p:blipFill>
          <a:blip r:embed="rId8" cstate="print"/>
          <a:srcRect/>
          <a:stretch>
            <a:fillRect/>
          </a:stretch>
        </p:blipFill>
        <p:spPr bwMode="auto">
          <a:xfrm>
            <a:off x="3491880" y="2348880"/>
            <a:ext cx="1440160" cy="14099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4941168"/>
            <a:ext cx="1378904" cy="400110"/>
          </a:xfrm>
          <a:prstGeom prst="rect">
            <a:avLst/>
          </a:prstGeom>
          <a:solidFill>
            <a:srgbClr val="FFC000"/>
          </a:solidFill>
          <a:ln w="28575">
            <a:solidFill>
              <a:srgbClr val="FF0000"/>
            </a:solidFill>
          </a:ln>
        </p:spPr>
        <p:txBody>
          <a:bodyPr wrap="none">
            <a:spAutoFit/>
          </a:bodyPr>
          <a:lstStyle/>
          <a:p>
            <a:r>
              <a:rPr lang="ru-RU" sz="2000" b="1" i="1" dirty="0"/>
              <a:t>тетраэдр</a:t>
            </a:r>
            <a:endParaRPr lang="ru-RU" sz="2000" b="1" dirty="0"/>
          </a:p>
        </p:txBody>
      </p:sp>
      <p:pic>
        <p:nvPicPr>
          <p:cNvPr id="4" name="Рисунок 3" descr="Рис. 1. Правильные многогранники (платоновы тела). Слева направо: тетраэдр, куб, октаэдр, икосаэдр и додекаэдр"/>
          <p:cNvPicPr/>
          <p:nvPr/>
        </p:nvPicPr>
        <p:blipFill>
          <a:blip r:embed="rId2" cstate="print"/>
          <a:srcRect/>
          <a:stretch>
            <a:fillRect/>
          </a:stretch>
        </p:blipFill>
        <p:spPr bwMode="auto">
          <a:xfrm>
            <a:off x="179512" y="1556792"/>
            <a:ext cx="8784976" cy="3115052"/>
          </a:xfrm>
          <a:prstGeom prst="rect">
            <a:avLst/>
          </a:prstGeom>
          <a:noFill/>
          <a:ln w="76200">
            <a:solidFill>
              <a:srgbClr val="FFC000"/>
            </a:solidFill>
            <a:miter lim="800000"/>
            <a:headEnd/>
            <a:tailEnd/>
          </a:ln>
        </p:spPr>
      </p:pic>
      <p:sp>
        <p:nvSpPr>
          <p:cNvPr id="5" name="Прямоугольник 4"/>
          <p:cNvSpPr/>
          <p:nvPr/>
        </p:nvSpPr>
        <p:spPr>
          <a:xfrm>
            <a:off x="1763688" y="5301208"/>
            <a:ext cx="569387" cy="400110"/>
          </a:xfrm>
          <a:prstGeom prst="rect">
            <a:avLst/>
          </a:prstGeom>
          <a:solidFill>
            <a:srgbClr val="FFC000"/>
          </a:solidFill>
          <a:ln w="19050">
            <a:solidFill>
              <a:srgbClr val="FF0000"/>
            </a:solidFill>
          </a:ln>
        </p:spPr>
        <p:txBody>
          <a:bodyPr wrap="none">
            <a:spAutoFit/>
          </a:bodyPr>
          <a:lstStyle/>
          <a:p>
            <a:r>
              <a:rPr lang="ru-RU" sz="2000" b="1" dirty="0"/>
              <a:t>куб</a:t>
            </a:r>
          </a:p>
        </p:txBody>
      </p:sp>
      <p:sp>
        <p:nvSpPr>
          <p:cNvPr id="6" name="Прямоугольник 5"/>
          <p:cNvSpPr/>
          <p:nvPr/>
        </p:nvSpPr>
        <p:spPr>
          <a:xfrm>
            <a:off x="2915816" y="4869160"/>
            <a:ext cx="1067921" cy="400110"/>
          </a:xfrm>
          <a:prstGeom prst="rect">
            <a:avLst/>
          </a:prstGeom>
          <a:solidFill>
            <a:srgbClr val="FFC000"/>
          </a:solidFill>
          <a:ln w="28575">
            <a:solidFill>
              <a:srgbClr val="FF0000"/>
            </a:solidFill>
          </a:ln>
        </p:spPr>
        <p:txBody>
          <a:bodyPr wrap="none">
            <a:spAutoFit/>
          </a:bodyPr>
          <a:lstStyle/>
          <a:p>
            <a:r>
              <a:rPr lang="ru-RU" sz="2000" b="1" dirty="0"/>
              <a:t>октаэдр</a:t>
            </a:r>
          </a:p>
        </p:txBody>
      </p:sp>
      <p:sp>
        <p:nvSpPr>
          <p:cNvPr id="7" name="Прямоугольник 6"/>
          <p:cNvSpPr/>
          <p:nvPr/>
        </p:nvSpPr>
        <p:spPr>
          <a:xfrm>
            <a:off x="4499992" y="5301208"/>
            <a:ext cx="1214243" cy="400110"/>
          </a:xfrm>
          <a:prstGeom prst="rect">
            <a:avLst/>
          </a:prstGeom>
          <a:solidFill>
            <a:srgbClr val="FFC000"/>
          </a:solidFill>
          <a:ln w="28575">
            <a:solidFill>
              <a:srgbClr val="FF0000"/>
            </a:solidFill>
          </a:ln>
        </p:spPr>
        <p:txBody>
          <a:bodyPr wrap="none">
            <a:spAutoFit/>
          </a:bodyPr>
          <a:lstStyle/>
          <a:p>
            <a:r>
              <a:rPr lang="ru-RU" sz="2000" b="1" dirty="0"/>
              <a:t>икосаэдр</a:t>
            </a:r>
          </a:p>
        </p:txBody>
      </p:sp>
      <p:sp>
        <p:nvSpPr>
          <p:cNvPr id="8" name="Прямоугольник 7"/>
          <p:cNvSpPr/>
          <p:nvPr/>
        </p:nvSpPr>
        <p:spPr>
          <a:xfrm>
            <a:off x="7020272" y="4941168"/>
            <a:ext cx="1382238" cy="400110"/>
          </a:xfrm>
          <a:prstGeom prst="rect">
            <a:avLst/>
          </a:prstGeom>
          <a:solidFill>
            <a:srgbClr val="FFC000"/>
          </a:solidFill>
          <a:ln w="28575">
            <a:solidFill>
              <a:srgbClr val="FF0000"/>
            </a:solidFill>
          </a:ln>
        </p:spPr>
        <p:txBody>
          <a:bodyPr wrap="none">
            <a:spAutoFit/>
          </a:bodyPr>
          <a:lstStyle/>
          <a:p>
            <a:r>
              <a:rPr lang="ru-RU" sz="2000" b="1" dirty="0"/>
              <a:t>додекаэдр</a:t>
            </a:r>
          </a:p>
        </p:txBody>
      </p:sp>
      <p:sp>
        <p:nvSpPr>
          <p:cNvPr id="9" name="TextBox 8"/>
          <p:cNvSpPr txBox="1"/>
          <p:nvPr/>
        </p:nvSpPr>
        <p:spPr>
          <a:xfrm>
            <a:off x="611560" y="260648"/>
            <a:ext cx="8280920" cy="1077218"/>
          </a:xfrm>
          <a:prstGeom prst="rect">
            <a:avLst/>
          </a:prstGeom>
          <a:solidFill>
            <a:srgbClr val="FFC000"/>
          </a:solidFill>
        </p:spPr>
        <p:txBody>
          <a:bodyPr wrap="square" rtlCol="0">
            <a:spAutoFit/>
          </a:bodyPr>
          <a:lstStyle/>
          <a:p>
            <a:pPr algn="ctr"/>
            <a:r>
              <a:rPr lang="ru-RU" sz="3200" dirty="0" smtClean="0">
                <a:solidFill>
                  <a:srgbClr val="006600"/>
                </a:solidFill>
                <a:latin typeface="Arial Black" pitchFamily="34" charset="0"/>
              </a:rPr>
              <a:t>Правильные многогранники</a:t>
            </a:r>
          </a:p>
          <a:p>
            <a:pPr algn="ctr"/>
            <a:r>
              <a:rPr lang="ru-RU" sz="3200" dirty="0" smtClean="0">
                <a:solidFill>
                  <a:srgbClr val="006600"/>
                </a:solidFill>
                <a:latin typeface="Arial Black" pitchFamily="34" charset="0"/>
              </a:rPr>
              <a:t> (Платоновы тела</a:t>
            </a:r>
            <a:r>
              <a:rPr lang="ru-RU" sz="3200" dirty="0" smtClean="0">
                <a:solidFill>
                  <a:srgbClr val="006600"/>
                </a:solidFill>
              </a:rPr>
              <a:t>)</a:t>
            </a:r>
            <a:endParaRPr lang="ru-RU" sz="3200" dirty="0">
              <a:solidFill>
                <a:srgbClr val="006600"/>
              </a:solidFill>
            </a:endParaRPr>
          </a:p>
        </p:txBody>
      </p:sp>
      <p:pic>
        <p:nvPicPr>
          <p:cNvPr id="10" name="Picture 12" descr="http://i.pixs.ru/storage/1/8/7/vwhoqovefk_3596651_10254187.png"/>
          <p:cNvPicPr>
            <a:picLocks noChangeAspect="1" noChangeArrowheads="1"/>
          </p:cNvPicPr>
          <p:nvPr/>
        </p:nvPicPr>
        <p:blipFill>
          <a:blip r:embed="rId3" cstate="print"/>
          <a:srcRect/>
          <a:stretch>
            <a:fillRect/>
          </a:stretch>
        </p:blipFill>
        <p:spPr bwMode="auto">
          <a:xfrm>
            <a:off x="7740352" y="5589240"/>
            <a:ext cx="1268760" cy="1268760"/>
          </a:xfrm>
          <a:prstGeom prst="rect">
            <a:avLst/>
          </a:prstGeom>
          <a:noFill/>
        </p:spPr>
      </p:pic>
      <p:pic>
        <p:nvPicPr>
          <p:cNvPr id="11" name="Picture 8" descr="http://telegram.org.ru/uploads/posts/2015-11/1447114718_5.png"/>
          <p:cNvPicPr>
            <a:picLocks noChangeAspect="1" noChangeArrowheads="1"/>
          </p:cNvPicPr>
          <p:nvPr/>
        </p:nvPicPr>
        <p:blipFill>
          <a:blip r:embed="rId4" cstate="print"/>
          <a:srcRect/>
          <a:stretch>
            <a:fillRect/>
          </a:stretch>
        </p:blipFill>
        <p:spPr bwMode="auto">
          <a:xfrm>
            <a:off x="467544" y="5445224"/>
            <a:ext cx="1152128" cy="1152128"/>
          </a:xfrm>
          <a:prstGeom prst="rect">
            <a:avLst/>
          </a:prstGeom>
          <a:noFill/>
        </p:spPr>
      </p:pic>
      <p:pic>
        <p:nvPicPr>
          <p:cNvPr id="13" name="Picture 4" descr="http://www.playcast.ru/uploads/2015/04/14/13165928.png"/>
          <p:cNvPicPr>
            <a:picLocks noChangeAspect="1" noChangeArrowheads="1"/>
          </p:cNvPicPr>
          <p:nvPr/>
        </p:nvPicPr>
        <p:blipFill>
          <a:blip r:embed="rId5" cstate="print"/>
          <a:srcRect/>
          <a:stretch>
            <a:fillRect/>
          </a:stretch>
        </p:blipFill>
        <p:spPr bwMode="auto">
          <a:xfrm>
            <a:off x="0" y="0"/>
            <a:ext cx="1296144" cy="135915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латоновы тела"/>
          <p:cNvPicPr/>
          <p:nvPr/>
        </p:nvPicPr>
        <p:blipFill>
          <a:blip r:embed="rId2" cstate="print"/>
          <a:srcRect/>
          <a:stretch>
            <a:fillRect/>
          </a:stretch>
        </p:blipFill>
        <p:spPr bwMode="auto">
          <a:xfrm>
            <a:off x="1907704" y="260648"/>
            <a:ext cx="5715000" cy="1714500"/>
          </a:xfrm>
          <a:prstGeom prst="rect">
            <a:avLst/>
          </a:prstGeom>
          <a:solidFill>
            <a:srgbClr val="FFC000"/>
          </a:solidFill>
          <a:ln w="76200">
            <a:solidFill>
              <a:srgbClr val="FFC000"/>
            </a:solidFill>
            <a:miter lim="800000"/>
            <a:headEnd/>
            <a:tailEnd/>
          </a:ln>
        </p:spPr>
      </p:pic>
      <p:pic>
        <p:nvPicPr>
          <p:cNvPr id="3" name="Рисунок 2" descr="Конструирование"/>
          <p:cNvPicPr/>
          <p:nvPr/>
        </p:nvPicPr>
        <p:blipFill>
          <a:blip r:embed="rId3" cstate="print"/>
          <a:srcRect/>
          <a:stretch>
            <a:fillRect/>
          </a:stretch>
        </p:blipFill>
        <p:spPr bwMode="auto">
          <a:xfrm>
            <a:off x="4572000" y="3212976"/>
            <a:ext cx="4320480" cy="3262888"/>
          </a:xfrm>
          <a:prstGeom prst="rect">
            <a:avLst/>
          </a:prstGeom>
          <a:noFill/>
          <a:ln w="9525">
            <a:noFill/>
            <a:miter lim="800000"/>
            <a:headEnd/>
            <a:tailEnd/>
          </a:ln>
        </p:spPr>
      </p:pic>
      <p:pic>
        <p:nvPicPr>
          <p:cNvPr id="4" name="Рисунок 3" descr="F:\фото 27.11.2015\107_FUJI\DSCF7218.JPG"/>
          <p:cNvPicPr/>
          <p:nvPr/>
        </p:nvPicPr>
        <p:blipFill>
          <a:blip r:embed="rId4" cstate="print"/>
          <a:srcRect/>
          <a:stretch>
            <a:fillRect/>
          </a:stretch>
        </p:blipFill>
        <p:spPr bwMode="auto">
          <a:xfrm>
            <a:off x="179512" y="2492896"/>
            <a:ext cx="4032448" cy="3254112"/>
          </a:xfrm>
          <a:prstGeom prst="rect">
            <a:avLst/>
          </a:prstGeom>
          <a:noFill/>
          <a:ln w="9525">
            <a:noFill/>
            <a:miter lim="800000"/>
            <a:headEnd/>
            <a:tailEnd/>
          </a:ln>
        </p:spPr>
      </p:pic>
      <p:pic>
        <p:nvPicPr>
          <p:cNvPr id="10242" name="Picture 2" descr="http://www.neizvestniy-geniy.ru/images/works/photo/2012/01/small/512670_1.gif"/>
          <p:cNvPicPr>
            <a:picLocks noChangeAspect="1" noChangeArrowheads="1"/>
          </p:cNvPicPr>
          <p:nvPr/>
        </p:nvPicPr>
        <p:blipFill>
          <a:blip r:embed="rId5" cstate="print"/>
          <a:srcRect/>
          <a:stretch>
            <a:fillRect/>
          </a:stretch>
        </p:blipFill>
        <p:spPr bwMode="auto">
          <a:xfrm>
            <a:off x="323528" y="692696"/>
            <a:ext cx="1008112" cy="1008112"/>
          </a:xfrm>
          <a:prstGeom prst="rect">
            <a:avLst/>
          </a:prstGeom>
          <a:noFill/>
        </p:spPr>
      </p:pic>
      <p:pic>
        <p:nvPicPr>
          <p:cNvPr id="6" name="Picture 8" descr="http://clipartmania.ru/uploads/gallery/main/341/peas-2.png"/>
          <p:cNvPicPr>
            <a:picLocks noChangeAspect="1" noChangeArrowheads="1"/>
          </p:cNvPicPr>
          <p:nvPr/>
        </p:nvPicPr>
        <p:blipFill>
          <a:blip r:embed="rId6" cstate="print"/>
          <a:srcRect/>
          <a:stretch>
            <a:fillRect/>
          </a:stretch>
        </p:blipFill>
        <p:spPr bwMode="auto">
          <a:xfrm>
            <a:off x="6516216" y="836712"/>
            <a:ext cx="2195736" cy="214962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1041</TotalTime>
  <Words>140</Words>
  <Application>Microsoft Office PowerPoint</Application>
  <PresentationFormat>Экран (4:3)</PresentationFormat>
  <Paragraphs>32</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RePack by Diakov</dc:creator>
  <cp:lastModifiedBy>RePack by Diakov</cp:lastModifiedBy>
  <cp:revision>105</cp:revision>
  <dcterms:created xsi:type="dcterms:W3CDTF">2016-04-09T13:07:18Z</dcterms:created>
  <dcterms:modified xsi:type="dcterms:W3CDTF">2016-04-11T03:15:23Z</dcterms:modified>
</cp:coreProperties>
</file>